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4" r:id="rId3"/>
    <p:sldId id="275" r:id="rId4"/>
    <p:sldId id="272" r:id="rId5"/>
    <p:sldId id="271" r:id="rId6"/>
    <p:sldId id="277" r:id="rId7"/>
    <p:sldId id="279" r:id="rId8"/>
    <p:sldId id="281" r:id="rId9"/>
    <p:sldId id="286" r:id="rId10"/>
    <p:sldId id="280" r:id="rId11"/>
    <p:sldId id="282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11111"/>
    <a:srgbClr val="1C1C1C"/>
    <a:srgbClr val="59523D"/>
    <a:srgbClr val="BE4242"/>
    <a:srgbClr val="C55555"/>
    <a:srgbClr val="C3503D"/>
    <a:srgbClr val="C96251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1103" autoAdjust="0"/>
    <p:restoredTop sz="94607" autoAdjust="0"/>
  </p:normalViewPr>
  <p:slideViewPr>
    <p:cSldViewPr>
      <p:cViewPr>
        <p:scale>
          <a:sx n="80" d="100"/>
          <a:sy n="80" d="100"/>
        </p:scale>
        <p:origin x="-175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928934"/>
            <a:ext cx="6715172" cy="142876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</a:rPr>
              <a:t>ГТО – первые шаги</a:t>
            </a:r>
            <a:endParaRPr lang="ru-RU" sz="44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725805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BE4242"/>
                </a:solidFill>
                <a:latin typeface="Franklin Gothic Medium" pitchFamily="34" charset="0"/>
              </a:rPr>
              <a:t>Муниципальный семинар </a:t>
            </a:r>
          </a:p>
          <a:p>
            <a:r>
              <a:rPr lang="ru-RU" sz="2800" dirty="0" smtClean="0">
                <a:solidFill>
                  <a:srgbClr val="BE4242"/>
                </a:solidFill>
                <a:latin typeface="Franklin Gothic Medium" pitchFamily="34" charset="0"/>
              </a:rPr>
              <a:t>«Оценка качества дошкольного образования. Современные подходы и пути достижения»</a:t>
            </a:r>
            <a:endParaRPr lang="ru-RU" sz="2800" dirty="0">
              <a:solidFill>
                <a:srgbClr val="BE4242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002847" y="4786322"/>
            <a:ext cx="1917324" cy="190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6143644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92929"/>
                </a:solidFill>
              </a:rPr>
              <a:t>2021 г.</a:t>
            </a:r>
            <a:endParaRPr lang="ru-RU" sz="2000" dirty="0">
              <a:solidFill>
                <a:srgbClr val="29292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357166"/>
            <a:ext cx="72580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МОП: МБДОУ Аннинский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д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/с ОРВ «Росток»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rgbClr val="C3503D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4786322"/>
            <a:ext cx="385762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Карязова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Н.В. </a:t>
            </a:r>
            <a:endParaRPr kumimoji="0" lang="ru-RU" sz="2400" i="0" u="none" strike="noStrike" kern="1200" cap="none" spc="0" normalizeH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Инструктор</a:t>
            </a:r>
            <a:r>
              <a:rPr lang="ru-RU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 по физической культуре </a:t>
            </a:r>
            <a:r>
              <a:rPr lang="en-US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I</a:t>
            </a:r>
            <a:r>
              <a:rPr lang="ru-RU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 КК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Сгибание и разгибание рук в упоре лежа на полу.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429264"/>
            <a:ext cx="1068746" cy="10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OK\Desktop\image_5feebdf52b1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3210520" cy="11477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785795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Участник, сгибая руки, касается грудью пола или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«контактной платформы»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высотой 5 см, затем, разгибая руки, возвращается в ИП и, зафиксировав его на 0,5 с, продолжает выполнение испытании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(теста)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сгибаний и разгибаний рук, фиксируемых счетом спортивного судьи в ИП.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Picture 5" descr="C:\Users\OK\Desktop\к презентации\IMG_20210405_153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2643206" cy="1982405"/>
          </a:xfrm>
          <a:prstGeom prst="rect">
            <a:avLst/>
          </a:prstGeom>
          <a:noFill/>
        </p:spPr>
      </p:pic>
      <p:pic>
        <p:nvPicPr>
          <p:cNvPr id="4098" name="Picture 2" descr="C:\Users\OK\Desktop\IMG-20210318-WA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3879644" cy="287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Наклон вперед из положения стоя с прямыми ногами на полу или на гимнастической скамье.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2643182"/>
            <a:ext cx="1500198" cy="2160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384" y="27955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71612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Наклон вперед из положения стоя с прямыми ногами выполняется из исходного положения стоя на  гимнастической скамье, ноги выпрямлены в коленях, ступни ног расположены параллельно на ширине 10 - 15 см.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1266" name="Picture 2" descr="C:\Users\OK\Desktop\IMG_20190424_105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2071702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85749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Величина гибкости измеряется в сантиметрах. Результат выше уровня тумбы или гимнастической скамьи определяется знаком </a:t>
            </a:r>
            <a:r>
              <a:rPr lang="ru-RU" sz="2000" i="1" dirty="0" smtClean="0">
                <a:latin typeface="Franklin Gothic Medium" pitchFamily="34" charset="0"/>
              </a:rPr>
              <a:t>«-»</a:t>
            </a:r>
            <a:r>
              <a:rPr lang="ru-RU" sz="2000" dirty="0" smtClean="0">
                <a:latin typeface="Franklin Gothic Medium" pitchFamily="34" charset="0"/>
              </a:rPr>
              <a:t>, ниже - знаком </a:t>
            </a:r>
            <a:r>
              <a:rPr lang="ru-RU" sz="2000" i="1" dirty="0" smtClean="0">
                <a:latin typeface="Franklin Gothic Medium" pitchFamily="34" charset="0"/>
              </a:rPr>
              <a:t>«+»</a:t>
            </a:r>
            <a:r>
              <a:rPr lang="ru-RU" sz="2000" dirty="0" smtClean="0">
                <a:latin typeface="Franklin Gothic Medium" pitchFamily="34" charset="0"/>
              </a:rPr>
              <a:t>.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1" name="Picture 6" descr="C:\Users\OK\Desktop\к презентации\IMG_20210405_152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Прыжок в длину с места толчком двумя ногами.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296731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Прыжок в длину с места толчком двумя ногами выполняется в соответствующем секторе для прыжков. Место отталкивания должно обеспечивать хорошее сцепление с обувью.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285992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1) заступ за линию отталкивания или касание ее;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2) выполнение отталкивания с предварительного подскока;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3) отталкивание ногами поочередно.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218" name="Picture 2" descr="C:\Users\OK\Desktop\IMG_20190424_104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2513110" cy="2786082"/>
          </a:xfrm>
          <a:prstGeom prst="rect">
            <a:avLst/>
          </a:prstGeom>
          <a:noFill/>
        </p:spPr>
      </p:pic>
      <p:pic>
        <p:nvPicPr>
          <p:cNvPr id="2050" name="Picture 2" descr="C:\Users\OK\Desktop\к презентации\IMG-20210318-WA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2738414" cy="205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  Метание теннисного мяча в цель.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</a:b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2643182"/>
            <a:ext cx="3292197" cy="139322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8052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Для метания теннисного мяча в цель используется мяч весом 57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0002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Участнику предоставляется право выполнить пять попыток. Засчитывается количество попаданий в площадь, ограниченную обручем.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- заступ за линию метания.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8" name="Picture 4" descr="C:\Users\OK\Desktop\к презентации\IMG_20210405_153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643314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Franklin Gothic Medium" pitchFamily="34" charset="0"/>
              </a:rPr>
              <a:t>     Поднимание туловища из положения лежа       на спине.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Участник выполняет максимальное количество </a:t>
            </a:r>
            <a:r>
              <a:rPr lang="ru-RU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подниманий</a:t>
            </a:r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 туловища за 1 минуту, касаясь локтями бедер (коленей, с последующим возвратом в исходное положение.</a:t>
            </a:r>
            <a:endParaRPr lang="ru-RU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6145" name="Picture 1" descr="F:\Фото ГТО\IMG_20190424_10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671666" cy="3562221"/>
          </a:xfrm>
          <a:prstGeom prst="rect">
            <a:avLst/>
          </a:prstGeom>
          <a:noFill/>
        </p:spPr>
      </p:pic>
      <p:pic>
        <p:nvPicPr>
          <p:cNvPr id="3074" name="Picture 2" descr="C:\Users\OK\Desktop\к презентации\IMG-20210318-WA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000372"/>
            <a:ext cx="2952728" cy="22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Требования,  предъявляемые 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к подбору испытаний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00174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Соответствие возрасту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-Безопасность жизни и здоровья;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-Наличие количественной оценки;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-Наличие данных упражнений в программах по физическому воспитанию дошкольников;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 Преемственность с основной общеобразовательной программой начального общего образования;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Отсутствие временных затрат.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296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Как организовать работу  с детьми в ДОО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142985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Проведение тестов без предварительной подготовки детей к их сдаче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недопустимо!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5124" name="Picture 4" descr="C:\Users\OK\Desktop\IMG_20210405_152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2299800" cy="2014284"/>
          </a:xfrm>
          <a:prstGeom prst="rect">
            <a:avLst/>
          </a:prstGeom>
          <a:noFill/>
        </p:spPr>
      </p:pic>
      <p:pic>
        <p:nvPicPr>
          <p:cNvPr id="5125" name="Picture 5" descr="C:\Users\OK\Downloads\IMG_20210405_152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3714776" cy="278608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3643338" cy="27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Спартакиада ГТО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2143108" cy="28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214710" cy="24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OK\Desktop\к презентации\IMG-20210318-WA0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14752"/>
            <a:ext cx="3571900" cy="2678925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357694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Регистрация участников ГТО 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4415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21908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12116317">
            <a:off x="7231974" y="1575129"/>
            <a:ext cx="945295" cy="305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4318626">
            <a:off x="4339951" y="5128094"/>
            <a:ext cx="392659" cy="99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4" descr="C:\Users\OK\Desktop\IMG_20190424_12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7572576" cy="481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50720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          </a:t>
            </a:r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Что такое ГТО?</a:t>
            </a:r>
            <a: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Franklin Gothic Medium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ГТО</a:t>
            </a:r>
            <a:r>
              <a:rPr lang="ru-RU" sz="22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 — полноценная программная и нормативная основа физического воспитания населения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страны, нацеленная на развитие массового спорта и оздоровление нации.</a:t>
            </a:r>
            <a:r>
              <a:rPr lang="ru-RU" sz="24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 2014года включены нормативы  для 11групп от 6лет до 70 лет.</a:t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Нормативы разделены по степени сложности на 3 типа (золотой, серебряный, бронзовый значок)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30000"/>
          </a:blip>
          <a:stretch>
            <a:fillRect/>
          </a:stretch>
        </p:blipFill>
        <p:spPr bwMode="auto">
          <a:xfrm>
            <a:off x="7072330" y="4786322"/>
            <a:ext cx="186734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school4alex.ucoz.ru/js/1_5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72074"/>
            <a:ext cx="3222943" cy="10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85842"/>
            <a:ext cx="8286808" cy="62865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Задачи  комплекса </a:t>
            </a:r>
            <a: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ГТО:</a:t>
            </a:r>
            <a:b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увеличение числа граждан, систематически занимающихся физической культурой и спортом; 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уровня физической подготовленности и продолжительности жизни людей;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-формирование у населения осознанных потребностей в систематических занятиях физической культурой и спортом, ведении здорового образа жизни;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286388"/>
            <a:ext cx="1353732" cy="13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467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anklin Gothic Medium" pitchFamily="34" charset="0"/>
              </a:rPr>
              <a:t>Принципы внедрения ВФСК ГТО</a:t>
            </a:r>
            <a:endParaRPr lang="ru-RU" sz="36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643834" y="5500702"/>
            <a:ext cx="1214446" cy="120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56eaac425f8fe —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072494" cy="454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4071966" cy="142876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858148" y="5572140"/>
            <a:ext cx="1071538" cy="106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OK\Desktop\56eaa9c76378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8250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15338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Виды испытаний комплекса ГТО для </a:t>
            </a:r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ступени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00702"/>
            <a:ext cx="1005471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OK\Desktop\испытания Г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26650"/>
            <a:ext cx="7929618" cy="595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Челночный бег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167042" cy="1781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071546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Челночный бег проводится на любой ровной площадке с твердым покрытием, обеспечивающим хорошее сцепление с обувью. На расстоянии 10 м прочерчиваются две параллельные линии –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Участники, не наступая на стартовую линию, принимают положение высокого старта. По команде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«Марш!»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(с одновременным включением секундомеров)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участники бегут до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рукой, возвращаются к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и преодолевают последний отрезок без касания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рукой. Секундомер останавливают в момент пересечения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 Участники стартуют по 2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31071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Смешанное передвижение на 1000 м.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429264"/>
            <a:ext cx="973491" cy="96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Смешанное передвижение состоит из бега, переходящего в ходьбу в любой последовательности.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Проводится по беговой дорожке стадиона или любой ровной местности. Максимальное количество участников забега 20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2290" name="Picture 2" descr="C:\Users\OK\Desktop\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883454" cy="1928826"/>
          </a:xfrm>
          <a:prstGeom prst="rect">
            <a:avLst/>
          </a:prstGeom>
          <a:noFill/>
        </p:spPr>
      </p:pic>
      <p:pic>
        <p:nvPicPr>
          <p:cNvPr id="12291" name="Picture 3" descr="C:\Users\OK\Desktop\hello_html_cf09d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2535787" cy="1000132"/>
          </a:xfrm>
          <a:prstGeom prst="rect">
            <a:avLst/>
          </a:prstGeom>
          <a:noFill/>
        </p:spPr>
      </p:pic>
      <p:pic>
        <p:nvPicPr>
          <p:cNvPr id="12292" name="Picture 4" descr="C:\Users\OK\Desktop\IMG_20190424_12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857628"/>
            <a:ext cx="4457538" cy="258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Подтягивание из виса лежа на низкой перекладине.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428868"/>
            <a:ext cx="2306604" cy="32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1071546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Высота грифа перекладины для участников I ступеней комплекса - 90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3000372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попыток, фиксируемых счетом спортивного судьи.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7172" name="Picture 4" descr="C:\Users\OK\Desktop\830703_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3522663" cy="116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1749</TotalTime>
  <Words>546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ГТО – первые шаги</vt:lpstr>
      <vt:lpstr>           Что такое ГТО?   ГТО 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  С 2014года включены нормативы  для 11групп от 6лет до 70 лет. Нормативы разделены по степени сложности на 3 типа (золотой, серебряный, бронзовый значок)  </vt:lpstr>
      <vt:lpstr>                                                                Задачи  комплекса ГТО:  -увеличение числа граждан, систематически занимающихся физической культурой и спортом;  -повышение уровня физической подготовленности и продолжительности жизни людей; -формирование у населения осознанных потребностей в систематических занятиях физической культурой и спортом, ведении здорового образа жизни; 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 </vt:lpstr>
      <vt:lpstr>Принципы внедрения ВФСК ГТО</vt:lpstr>
      <vt:lpstr>Слайд 5</vt:lpstr>
      <vt:lpstr>   Виды испытаний комплекса ГТО для I ступени :  </vt:lpstr>
      <vt:lpstr>                          Челночный бег </vt:lpstr>
      <vt:lpstr>    Смешанное передвижение на 1000 м.</vt:lpstr>
      <vt:lpstr>Подтягивание из виса лежа на низкой перекладине. </vt:lpstr>
      <vt:lpstr>Сгибание и разгибание рук в упоре лежа на полу.</vt:lpstr>
      <vt:lpstr>Наклон вперед из положения стоя с прямыми ногами на полу или на гимнастической скамье. </vt:lpstr>
      <vt:lpstr>Прыжок в длину с места толчком двумя ногами. </vt:lpstr>
      <vt:lpstr>      Метание теннисного мяча в цель. </vt:lpstr>
      <vt:lpstr>     Поднимание туловища из положения лежа       на спине. </vt:lpstr>
      <vt:lpstr>Требования,  предъявляемые к подбору испытаний</vt:lpstr>
      <vt:lpstr>Как организовать работу  с детьми в ДОО </vt:lpstr>
      <vt:lpstr>Спартакиада ГТО</vt:lpstr>
      <vt:lpstr>Регистрация участников ГТО 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User</cp:lastModifiedBy>
  <cp:revision>81</cp:revision>
  <dcterms:created xsi:type="dcterms:W3CDTF">2017-10-03T10:03:42Z</dcterms:created>
  <dcterms:modified xsi:type="dcterms:W3CDTF">2021-04-08T08:47:22Z</dcterms:modified>
</cp:coreProperties>
</file>